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6"/>
  </p:sldMasterIdLst>
  <p:sldIdLst>
    <p:sldId id="256" r:id="rId7"/>
    <p:sldId id="257" r:id="rId8"/>
    <p:sldId id="261" r:id="rId9"/>
    <p:sldId id="274" r:id="rId10"/>
    <p:sldId id="258" r:id="rId11"/>
    <p:sldId id="260" r:id="rId12"/>
    <p:sldId id="270" r:id="rId13"/>
    <p:sldId id="273" r:id="rId14"/>
    <p:sldId id="271" r:id="rId15"/>
    <p:sldId id="262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747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2695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9364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95974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5534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18719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05596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8904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8837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8051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5172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8525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2976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088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4592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291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675FC-83AD-46E7-B793-A68B24432C28}" type="datetimeFigureOut">
              <a:rPr lang="en-IE" smtClean="0"/>
              <a:t>26/02/2020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130009-5DD8-4141-A10A-F78685BD462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4323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oac.i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Performance Indicators in Local Authorities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IE" dirty="0" smtClean="0"/>
              <a:t>Workshop 27 February 2020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9401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2019 Indicators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i="1" dirty="0"/>
              <a:t>Important Note:  </a:t>
            </a:r>
            <a:r>
              <a:rPr lang="en-IE" dirty="0"/>
              <a:t>If local authorities have a major issue to report with respect to any indicator data, then the co-ordinator should write directly to the Secretariat drawing attention to this issue, in addition to including a text note with their submission. </a:t>
            </a:r>
            <a:endParaRPr lang="en-IE" dirty="0" smtClean="0"/>
          </a:p>
          <a:p>
            <a:endParaRPr lang="en-IE" dirty="0"/>
          </a:p>
          <a:p>
            <a:r>
              <a:rPr lang="en-IE" dirty="0" smtClean="0"/>
              <a:t>If </a:t>
            </a:r>
            <a:r>
              <a:rPr lang="en-IE" dirty="0"/>
              <a:t>the issue relates to problems uploading data local authorities should contact the LGMA. 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65251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effectLst/>
              </a:rPr>
              <a:t>Queries re 2019 Data Request</a:t>
            </a:r>
            <a:endParaRPr lang="en-IE" sz="3600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Queries </a:t>
            </a:r>
            <a:r>
              <a:rPr lang="en-IE" dirty="0"/>
              <a:t>on methodology, quality assurance, analysis and compilation of the draft report </a:t>
            </a:r>
            <a:r>
              <a:rPr lang="en-IE" dirty="0" smtClean="0"/>
              <a:t>and the </a:t>
            </a:r>
            <a:r>
              <a:rPr lang="en-IE" dirty="0"/>
              <a:t>management of the data collection process should be addressed to the NOAC Secretariat at </a:t>
            </a:r>
            <a:r>
              <a:rPr lang="en-IE" u="sng" dirty="0" smtClean="0">
                <a:hlinkClick r:id="rId2"/>
              </a:rPr>
              <a:t>info@noac.ie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Thank you.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7553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/>
          <a:lstStyle/>
          <a:p>
            <a:r>
              <a:rPr lang="en-IE" dirty="0" smtClean="0"/>
              <a:t>2018 Report - Timelines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r>
              <a:rPr lang="en-IE" sz="2000" dirty="0" smtClean="0"/>
              <a:t>Guidelines issued </a:t>
            </a:r>
            <a:r>
              <a:rPr lang="en-IE" sz="2000" dirty="0" smtClean="0"/>
              <a:t>by the NOAC on 8 February 2019.</a:t>
            </a:r>
          </a:p>
          <a:p>
            <a:endParaRPr lang="en-IE" sz="2000" dirty="0"/>
          </a:p>
          <a:p>
            <a:r>
              <a:rPr lang="en-IE" sz="2000" dirty="0" smtClean="0"/>
              <a:t>Data return date was 26 April 2019.</a:t>
            </a:r>
          </a:p>
          <a:p>
            <a:pPr marL="0" indent="0">
              <a:buNone/>
            </a:pPr>
            <a:r>
              <a:rPr lang="en-US" sz="1900" dirty="0" smtClean="0"/>
              <a:t>      </a:t>
            </a:r>
          </a:p>
          <a:p>
            <a:pPr marL="342900" indent="-342900"/>
            <a:r>
              <a:rPr lang="en-US" sz="1900" dirty="0" smtClean="0"/>
              <a:t>Review of returns for 7 indicators from 6 LAs carried out by Performance Indicator subgroup between 29 May and 28 June 2019. </a:t>
            </a:r>
          </a:p>
          <a:p>
            <a:pPr marL="342900" indent="-342900"/>
            <a:endParaRPr lang="en-US" sz="1900" dirty="0" smtClean="0"/>
          </a:p>
          <a:p>
            <a:pPr marL="342900" indent="-342900"/>
            <a:r>
              <a:rPr lang="en-US" sz="1900" dirty="0" smtClean="0"/>
              <a:t>Data querying and verification by NOAC and LGMA continued into September 2019.</a:t>
            </a:r>
          </a:p>
          <a:p>
            <a:pPr marL="342900" indent="-342900"/>
            <a:endParaRPr lang="en-US" sz="1900" dirty="0"/>
          </a:p>
          <a:p>
            <a:pPr marL="342900" indent="-342900"/>
            <a:r>
              <a:rPr lang="en-US" sz="1900" dirty="0" smtClean="0"/>
              <a:t>Report published September 2019.</a:t>
            </a:r>
          </a:p>
          <a:p>
            <a:endParaRPr lang="en-IE" sz="2400" dirty="0" smtClean="0"/>
          </a:p>
          <a:p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4443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en-IE" sz="3200" dirty="0" smtClean="0"/>
              <a:t>2018 Report – Data Issues Encountered</a:t>
            </a:r>
            <a:endParaRPr lang="en-IE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000" dirty="0" smtClean="0"/>
              <a:t>Data entered into incorrect fields on LG Returns.</a:t>
            </a:r>
          </a:p>
          <a:p>
            <a:endParaRPr lang="en-IE" sz="2000" dirty="0"/>
          </a:p>
          <a:p>
            <a:r>
              <a:rPr lang="en-IE" sz="2000" dirty="0" smtClean="0"/>
              <a:t>Insufficient comments provided to explain anomalies or did not tie in with data.</a:t>
            </a:r>
          </a:p>
          <a:p>
            <a:endParaRPr lang="en-IE" sz="2000" dirty="0"/>
          </a:p>
          <a:p>
            <a:r>
              <a:rPr lang="en-IE" sz="2000" dirty="0" smtClean="0"/>
              <a:t>Housing data provided by LA’s did not match in all cases to output data provided by the DHPLG.</a:t>
            </a:r>
          </a:p>
          <a:p>
            <a:endParaRPr lang="en-IE" sz="2000" dirty="0"/>
          </a:p>
          <a:p>
            <a:r>
              <a:rPr lang="en-IE" sz="2000" dirty="0" smtClean="0"/>
              <a:t>Time delay in responding to queries.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065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4400" dirty="0"/>
              <a:t>2018 Report – Data Issues Encountered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Indicator H5: Private Rented Sector Inspections.</a:t>
            </a:r>
          </a:p>
          <a:p>
            <a:endParaRPr lang="en-IE" dirty="0"/>
          </a:p>
          <a:p>
            <a:r>
              <a:rPr lang="en-IE" dirty="0" smtClean="0"/>
              <a:t>Secretariat undertook a review of data received by NOAC compared to DHPLG.</a:t>
            </a:r>
          </a:p>
          <a:p>
            <a:endParaRPr lang="en-IE" dirty="0"/>
          </a:p>
          <a:p>
            <a:r>
              <a:rPr lang="en-IE" dirty="0" smtClean="0"/>
              <a:t>In some cases data did not match.</a:t>
            </a:r>
          </a:p>
          <a:p>
            <a:endParaRPr lang="en-IE" dirty="0"/>
          </a:p>
          <a:p>
            <a:r>
              <a:rPr lang="en-IE" dirty="0" smtClean="0"/>
              <a:t>Evident NOAC’s guidelines were not followed.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54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2019 Report - Timelines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dirty="0" smtClean="0"/>
              <a:t>Request for data will issue </a:t>
            </a:r>
            <a:r>
              <a:rPr lang="en-IE" smtClean="0"/>
              <a:t>in the next few days.</a:t>
            </a:r>
            <a:endParaRPr lang="en-IE" dirty="0" smtClean="0"/>
          </a:p>
          <a:p>
            <a:pPr lvl="0"/>
            <a:endParaRPr lang="en-IE" dirty="0" smtClean="0"/>
          </a:p>
          <a:p>
            <a:pPr lvl="0"/>
            <a:r>
              <a:rPr lang="en-IE" dirty="0"/>
              <a:t>D</a:t>
            </a:r>
            <a:r>
              <a:rPr lang="en-IE" dirty="0" smtClean="0"/>
              <a:t>ata return deadline of 24 April 2020 must be met by all LAs .</a:t>
            </a:r>
          </a:p>
          <a:p>
            <a:pPr lvl="0"/>
            <a:endParaRPr lang="en-IE" dirty="0" smtClean="0"/>
          </a:p>
          <a:p>
            <a:pPr lvl="0"/>
            <a:r>
              <a:rPr lang="en-IE" dirty="0" smtClean="0"/>
              <a:t>Data checking and verification as well as subgroup review must be completed by the end of June 2020.</a:t>
            </a:r>
          </a:p>
          <a:p>
            <a:pPr lvl="0"/>
            <a:endParaRPr lang="en-IE" dirty="0" smtClean="0"/>
          </a:p>
          <a:p>
            <a:pPr lvl="0"/>
            <a:r>
              <a:rPr lang="en-IE" dirty="0" smtClean="0"/>
              <a:t>Report publication date: September 2020.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782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2019 Indicator Changes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95944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39 Indicators for 2019.</a:t>
            </a:r>
          </a:p>
          <a:p>
            <a:endParaRPr lang="en-IE" dirty="0"/>
          </a:p>
          <a:p>
            <a:r>
              <a:rPr lang="en-IE" dirty="0" smtClean="0"/>
              <a:t>Aside from date changes and other minor amendments the following should be noted: </a:t>
            </a:r>
          </a:p>
          <a:p>
            <a:endParaRPr lang="en-IE" dirty="0" smtClean="0"/>
          </a:p>
          <a:p>
            <a:pPr lvl="0"/>
            <a:r>
              <a:rPr lang="en-IE" dirty="0"/>
              <a:t>The guidance under H1 has been amended to clarify what properties should be included / excluded. </a:t>
            </a:r>
            <a:endParaRPr lang="en-IE" dirty="0" smtClean="0"/>
          </a:p>
          <a:p>
            <a:pPr lvl="0"/>
            <a:endParaRPr lang="en-IE" dirty="0"/>
          </a:p>
          <a:p>
            <a:pPr lvl="0"/>
            <a:r>
              <a:rPr lang="en-IE" dirty="0"/>
              <a:t>The guidance under H5 has been amended to tie in with the DHPLG new annual return “Inspections of Private Rented </a:t>
            </a:r>
            <a:r>
              <a:rPr lang="en-IE" dirty="0" err="1"/>
              <a:t>Accomodation</a:t>
            </a:r>
            <a:r>
              <a:rPr lang="en-IE" dirty="0"/>
              <a:t> Housing (Standards for Rented Houses) Regulations 2019 Full Year Return – Inclusive Period 1 Jan 2019 to 31 December 2019</a:t>
            </a:r>
            <a:r>
              <a:rPr lang="en-IE" dirty="0" smtClean="0"/>
              <a:t>”.</a:t>
            </a:r>
          </a:p>
          <a:p>
            <a:pPr lvl="0"/>
            <a:endParaRPr lang="en-IE" dirty="0"/>
          </a:p>
          <a:p>
            <a:pPr lvl="0"/>
            <a:r>
              <a:rPr lang="en-IE" dirty="0"/>
              <a:t>The guidance under indicator R2 has been amended to include the unit cost of works in Euro per square metre.</a:t>
            </a:r>
          </a:p>
          <a:p>
            <a:endParaRPr lang="en-IE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358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2019 New Indicators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IE" dirty="0"/>
              <a:t>A new Water Indicator, W2, to establish the percentage of registered schemes audited in the year</a:t>
            </a:r>
            <a:r>
              <a:rPr lang="en-IE" dirty="0" smtClean="0"/>
              <a:t>.</a:t>
            </a:r>
          </a:p>
          <a:p>
            <a:pPr lvl="0"/>
            <a:endParaRPr lang="en-IE" dirty="0"/>
          </a:p>
          <a:p>
            <a:pPr lvl="0"/>
            <a:r>
              <a:rPr lang="en-IE" dirty="0"/>
              <a:t>A new Waste / Environment indicator, E5, to establish the % of energy savings since the baseline year in 2009</a:t>
            </a:r>
            <a:r>
              <a:rPr lang="en-IE" dirty="0" smtClean="0"/>
              <a:t>.</a:t>
            </a:r>
          </a:p>
          <a:p>
            <a:pPr lvl="0"/>
            <a:endParaRPr lang="en-IE" dirty="0"/>
          </a:p>
          <a:p>
            <a:pPr lvl="0"/>
            <a:r>
              <a:rPr lang="en-IE" dirty="0"/>
              <a:t>Two new Library Indicators. L1C, will record the library registered membership per head of population. L2B will record the annual per capita expenditure on collections over the period 01/01/2019 to 31/12/2019</a:t>
            </a:r>
            <a:r>
              <a:rPr lang="en-IE" dirty="0" smtClean="0"/>
              <a:t>.</a:t>
            </a:r>
          </a:p>
          <a:p>
            <a:pPr lvl="0"/>
            <a:endParaRPr lang="en-IE" dirty="0"/>
          </a:p>
          <a:p>
            <a:pPr lvl="0"/>
            <a:r>
              <a:rPr lang="en-IE" dirty="0" smtClean="0"/>
              <a:t>Indicator </a:t>
            </a:r>
            <a:r>
              <a:rPr lang="en-IE" dirty="0"/>
              <a:t>M1 now includes M1:H which records the revenue expenditure per capita in 2019 when out of county / shared service expenditure has been excluded for specified shared services.</a:t>
            </a: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241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2019 Data Validation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LGMA will not be involved in the Audit Query process for 2019.</a:t>
            </a:r>
          </a:p>
          <a:p>
            <a:endParaRPr lang="en-IE" dirty="0"/>
          </a:p>
          <a:p>
            <a:r>
              <a:rPr lang="en-IE" dirty="0" smtClean="0"/>
              <a:t>NOAC Secretariat will liaise directly with LAs.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043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2019 Data Validation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NOAC will review data submitted through LG Returns and the Secretariat will raise any queries with LA co-ordinators.</a:t>
            </a:r>
          </a:p>
          <a:p>
            <a:endParaRPr lang="en-IE" dirty="0"/>
          </a:p>
          <a:p>
            <a:r>
              <a:rPr lang="en-IE" dirty="0" smtClean="0"/>
              <a:t>In order to reduce the number of queries generated, LAs are asked to include explanations for any significant changes in year on year performance.</a:t>
            </a:r>
          </a:p>
          <a:p>
            <a:endParaRPr lang="en-IE" dirty="0"/>
          </a:p>
          <a:p>
            <a:r>
              <a:rPr lang="en-IE" dirty="0" smtClean="0"/>
              <a:t>Data provided should match that where provided elsewhere.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144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ocs_FileStatus xmlns="http://schemas.microsoft.com/sharepoint/v3">Live</eDocs_FileStatus>
    <TaxCatchAll xmlns="55a01df5-606b-4a27-807d-b95a962e6aea">
      <Value>6</Value>
      <Value>1</Value>
      <Value>7</Value>
    </TaxCatchAll>
    <eDocs_DocumentTopicsTaxHTField0 xmlns="b3a48999-c0ad-4eb6-8d18-ebd0f19fd0b0">
      <Terms xmlns="http://schemas.microsoft.com/office/infopath/2007/PartnerControls"/>
    </eDocs_DocumentTopicsTaxHTField0>
    <eDocs_YearTaxHTField0 xmlns="b3a48999-c0ad-4eb6-8d18-ebd0f19fd0b0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2019</TermName>
          <TermId xmlns="http://schemas.microsoft.com/office/infopath/2007/PartnerControls">f85df9cd-0f6d-4155-bbd7-ff49d91ec728</TermId>
        </TermInfo>
      </Terms>
    </eDocs_YearTaxHTField0>
    <eDocs_SeriesSubSeriesTaxHTField0 xmlns="b3a48999-c0ad-4eb6-8d18-ebd0f19fd0b0">
      <Terms xmlns="http://schemas.microsoft.com/office/infopath/2007/PartnerControls">
        <TermInfo xmlns="http://schemas.microsoft.com/office/infopath/2007/PartnerControls">
          <TermName xmlns="http://schemas.microsoft.com/office/infopath/2007/PartnerControls">002</TermName>
          <TermId xmlns="http://schemas.microsoft.com/office/infopath/2007/PartnerControls">620d90d1-0522-4c23-84a8-2ebfdb388a28</TermId>
        </TermInfo>
      </Terms>
    </eDocs_SeriesSubSeriesTaxHTField0>
    <eDocs_FileName xmlns="http://schemas.microsoft.com/sharepoint/v3">HOBNOLGW002-014-2019</eDocs_FileName>
    <eDocs_FileTopicsTaxHTField0 xmlns="b3a48999-c0ad-4eb6-8d18-ebd0f19fd0b0">
      <Terms xmlns="http://schemas.microsoft.com/office/infopath/2007/PartnerControls"/>
    </eDocs_FileTopicsTaxHTField0>
    <_dlc_ExpireDateSaved xmlns="http://schemas.microsoft.com/sharepoint/v3" xsi:nil="true"/>
    <_dlc_ExpireDate xmlns="http://schemas.microsoft.com/sharepoint/v3" xsi:nil="true"/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0BC94875665D404BB1351B53C41FD2C0005227CF349E17C445908321D0A62CDB25" ma:contentTypeVersion="13" ma:contentTypeDescription="Create a new document for eDocs" ma:contentTypeScope="" ma:versionID="19aa1c6adb0299f68f0bff1561938541">
  <xsd:schema xmlns:xsd="http://www.w3.org/2001/XMLSchema" xmlns:xs="http://www.w3.org/2001/XMLSchema" xmlns:p="http://schemas.microsoft.com/office/2006/metadata/properties" xmlns:ns1="http://schemas.microsoft.com/sharepoint/v3" xmlns:ns2="b3a48999-c0ad-4eb6-8d18-ebd0f19fd0b0" xmlns:ns3="55a01df5-606b-4a27-807d-b95a962e6aea" xmlns:ns4="http://schemas.microsoft.com/sharepoint/v4" targetNamespace="http://schemas.microsoft.com/office/2006/metadata/properties" ma:root="true" ma:fieldsID="af52fdeaf4f0050cc2d805273678afa5" ns1:_="" ns2:_="" ns3:_="" ns4:_="">
    <xsd:import namespace="http://schemas.microsoft.com/sharepoint/v3"/>
    <xsd:import namespace="b3a48999-c0ad-4eb6-8d18-ebd0f19fd0b0"/>
    <xsd:import namespace="55a01df5-606b-4a27-807d-b95a962e6aea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eDocs_DocumentTopicsTaxHTField0" minOccurs="0"/>
                <xsd:element ref="ns1:_vti_ItemDeclaredRecord" minOccurs="0"/>
                <xsd:element ref="ns1:_dlc_Exempt" minOccurs="0"/>
                <xsd:element ref="ns1:_dlc_ExpireDateSaved" minOccurs="0"/>
                <xsd:element ref="ns1:_dlc_ExpireDate" minOccurs="0"/>
                <xsd:element ref="ns3:TaxCatchAll" minOccurs="0"/>
                <xsd:element ref="ns2:eDocs_SeriesSubSeriesTaxHTField0" minOccurs="0"/>
                <xsd:element ref="ns2:eDocs_YearTaxHTField0" minOccurs="0"/>
                <xsd:element ref="ns1:eDocs_FileName" minOccurs="0"/>
                <xsd:element ref="ns1:eDocs_FileStatus"/>
                <xsd:element ref="ns2:eDocs_FileTopicsTaxHTField0" minOccurs="0"/>
                <xsd:element ref="ns4:IconOverlay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2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3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eDocs_FileName" ma:index="19" nillable="true" ma:displayName="File Name" ma:default="0" ma:description="File Number" ma:indexed="true" ma:internalName="eDocs_FileName">
      <xsd:simpleType>
        <xsd:restriction base="dms:Text">
          <xsd:maxLength value="100"/>
        </xsd:restriction>
      </xsd:simpleType>
    </xsd:element>
    <xsd:element name="eDocs_FileStatus" ma:index="20" ma:displayName="Status" ma:default="Live" ma:description="Current Status of the File. This is set to Live, Archived or sent to National Archives" ma:format="Dropdown" ma:indexed="true" ma:internalName="eDocs_FileStatus">
      <xsd:simpleType>
        <xsd:restriction base="dms:Choice">
          <xsd:enumeration value="Live"/>
          <xsd:enumeration value="Archived"/>
          <xsd:enumeration value="Cancelled"/>
          <xsd:enumeration value="Sent to National Archives"/>
        </xsd:restriction>
      </xsd:simpleType>
    </xsd:element>
    <xsd:element name="_vti_ItemHoldRecordStatus" ma:index="24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a48999-c0ad-4eb6-8d18-ebd0f19fd0b0" elementFormDefault="qualified">
    <xsd:import namespace="http://schemas.microsoft.com/office/2006/documentManagement/types"/>
    <xsd:import namespace="http://schemas.microsoft.com/office/infopath/2007/PartnerControls"/>
    <xsd:element name="eDocs_DocumentTopicsTaxHTField0" ma:index="9" nillable="true" ma:taxonomy="true" ma:internalName="eDocs_DocumentTopicsTaxHTField0" ma:taxonomyFieldName="eDocs_DocumentTopics" ma:displayName="Document Topics" ma:fieldId="{fbaa881f-c4ae-443f-9fda-fbdd527793df}" ma:taxonomyMulti="true" ma:sspId="22527149-431e-4844-bdbf-45755dee181b" ma:termSetId="d7beb67e-cc35-47eb-a3d7-22fc0c2bde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SeriesSubSeriesTaxHTField0" ma:index="15" nillable="true" ma:taxonomy="true" ma:internalName="eDocs_SeriesSubSeriesTaxHTField0" ma:taxonomyFieldName="eDocs_SeriesSubSeries" ma:displayName="Sub Series" ma:fieldId="{11f8bb48-43d6-459a-8b80-9123185593c7}" ma:sspId="22527149-431e-4844-bdbf-45755dee181b" ma:termSetId="4dc6ce17-1441-4d6f-af7a-c7350b4eb3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YearTaxHTField0" ma:index="17" nillable="true" ma:taxonomy="true" ma:internalName="eDocs_YearTaxHTField0" ma:taxonomyFieldName="eDocs_Year" ma:displayName="Year" ma:indexed="true" ma:fieldId="{7b1b8a72-8553-41e1-8dd7-5ce464e281f2}" ma:sspId="22527149-431e-4844-bdbf-45755dee181b" ma:termSetId="a141ecdb-69bf-443d-877c-333310d4d29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FileTopicsTaxHTField0" ma:index="21" nillable="true" ma:taxonomy="true" ma:internalName="eDocs_FileTopicsTaxHTField0" ma:taxonomyFieldName="eDocs_FileTopics" ma:displayName="File Topics" ma:fieldId="{602c691f-3efa-402d-ab5c-baa8c240a9e7}" ma:taxonomyMulti="true" ma:sspId="22527149-431e-4844-bdbf-45755dee181b" ma:termSetId="d7beb67e-cc35-47eb-a3d7-22fc0c2bde9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a01df5-606b-4a27-807d-b95a962e6ae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7122109-74fd-4619-9a11-8b9e000f521b}" ma:internalName="TaxCatchAll" ma:showField="CatchAllData" ma:web="55a01df5-606b-4a27-807d-b95a962e6a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4.xml><?xml version="1.0" encoding="utf-8"?>
<?mso-contentType ?>
<p:Policy xmlns:p="office.server.policy" id="" local="true">
  <p:Name>eDocument</p:Name>
  <p:Description/>
  <p:Statement/>
  <p:PolicyItems>
    <p:PolicyItem featureId="Microsoft.Office.RecordsManagement.PolicyFeatures.Expiration" staticId="0x0101000BC94875665D404BB1351B53C41FD2C0|151133126" UniqueId="3dbe9c03-1645-4061-b024-0d1120830ea4">
      <p:Name>Retention</p:Name>
      <p:Description>Automatic scheduling of content for processing, and performing a retention action on content that has reached its due date.</p:Description>
      <p:CustomData>
        <Schedules nextStageId="3" default="false">
          <Schedule type="Default">
            <stages>
              <data stageId="1">
                <formula id="Microsoft.Office.RecordsManagement.PolicyFeatures.Expiration.Formula.BuiltIn">
                  <number>3</number>
                  <property>Modified</property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  <Schedule type="Record">
            <stages>
              <data stageId="2">
                <formula id="Microsoft.Office.RecordsManagement.PolicyFeatures.Expiration.Formula.BuiltIn">
                  <number>3</number>
                  <property>Modified</property>
                  <propertyId>8c06beca-0777-48f7-91c7-6da68bc07b69</propertyId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</Schedules>
      </p:CustomData>
    </p:PolicyItem>
  </p:PolicyItems>
</p:Polic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D1F721-B976-49B0-BF27-C2D0AC3E3B47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purl.org/dc/terms/"/>
    <ds:schemaRef ds:uri="b3a48999-c0ad-4eb6-8d18-ebd0f19fd0b0"/>
    <ds:schemaRef ds:uri="55a01df5-606b-4a27-807d-b95a962e6ae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497693F-7D58-4954-85B7-42DD10367BE0}"/>
</file>

<file path=customXml/itemProps3.xml><?xml version="1.0" encoding="utf-8"?>
<ds:datastoreItem xmlns:ds="http://schemas.openxmlformats.org/officeDocument/2006/customXml" ds:itemID="{DC93693F-18B4-4D64-92B7-E11D2F066C3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0CE2FCE-E012-4DE1-8E48-B9833195BBBE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8C8E849E-09C4-4A42-8A63-BD5403ABEB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571</TotalTime>
  <Words>622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Performance Indicators in Local Authorities</vt:lpstr>
      <vt:lpstr>2018 Report - Timelines</vt:lpstr>
      <vt:lpstr>2018 Report – Data Issues Encountered</vt:lpstr>
      <vt:lpstr>2018 Report – Data Issues Encountered</vt:lpstr>
      <vt:lpstr>2019 Report - Timelines</vt:lpstr>
      <vt:lpstr>2019 Indicator Changes</vt:lpstr>
      <vt:lpstr>2019 New Indicators</vt:lpstr>
      <vt:lpstr>2019 Data Validation</vt:lpstr>
      <vt:lpstr>2019 Data Validation</vt:lpstr>
      <vt:lpstr>2019 Indicators</vt:lpstr>
      <vt:lpstr>Queries re 2019 Data Request</vt:lpstr>
    </vt:vector>
  </TitlesOfParts>
  <Company>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Indicators in Local Authorities</dc:title>
  <dc:creator>Declan Grehan - (DECLG)</dc:creator>
  <cp:lastModifiedBy>Neill Dalton</cp:lastModifiedBy>
  <cp:revision>48</cp:revision>
  <dcterms:created xsi:type="dcterms:W3CDTF">2016-04-05T16:26:25Z</dcterms:created>
  <dcterms:modified xsi:type="dcterms:W3CDTF">2020-02-26T11:36:44Z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0x0101000BC94875665D404BB1351B53C41FD2C0005227CF349E17C445908321D0A62CDB25</vt:lpwstr>
  </property>
  <property fmtid="{D5CDD505-2E9C-101B-9397-08002B2CF9AE}" pid="3" name="eDocs_FileTopics">
    <vt:lpwstr/>
  </property>
  <property fmtid="{D5CDD505-2E9C-101B-9397-08002B2CF9AE}" pid="4" name="eDocs_Year">
    <vt:lpwstr>6;#2019|f85df9cd-0f6d-4155-bbd7-ff49d91ec728</vt:lpwstr>
  </property>
  <property fmtid="{D5CDD505-2E9C-101B-9397-08002B2CF9AE}" pid="5" name="eDocs_SeriesSubSeries">
    <vt:lpwstr>7;#002|620d90d1-0522-4c23-84a8-2ebfdb388a28</vt:lpwstr>
  </property>
  <property fmtid="{D5CDD505-2E9C-101B-9397-08002B2CF9AE}" pid="6" name="eDocs_SecurityClassificationTaxHTField0">
    <vt:lpwstr>Unclassified|38981149-6ab4-492e-b035-5180b1eb9314</vt:lpwstr>
  </property>
  <property fmtid="{D5CDD505-2E9C-101B-9397-08002B2CF9AE}" pid="7" name="_dlc_policyId">
    <vt:lpwstr>0x0101000BC94875665D404BB1351B53C41FD2C0|151133126</vt:lpwstr>
  </property>
  <property fmtid="{D5CDD505-2E9C-101B-9397-08002B2CF9AE}" pid="8" name="ItemRetentionFormula">
    <vt:lpwstr/>
  </property>
  <property fmtid="{D5CDD505-2E9C-101B-9397-08002B2CF9AE}" pid="9" name="eDocs_SecurityClassification">
    <vt:lpwstr>1;#Unclassified|38981149-6ab4-492e-b035-5180b1eb9314</vt:lpwstr>
  </property>
  <property fmtid="{D5CDD505-2E9C-101B-9397-08002B2CF9AE}" pid="10" name="eDocs_DocumentTopics">
    <vt:lpwstr/>
  </property>
  <property fmtid="{D5CDD505-2E9C-101B-9397-08002B2CF9AE}" pid="11" name="_dlc_LastRun">
    <vt:lpwstr>05/30/2020 23:07:35</vt:lpwstr>
  </property>
  <property fmtid="{D5CDD505-2E9C-101B-9397-08002B2CF9AE}" pid="12" name="_dlc_ItemStageId">
    <vt:lpwstr>1</vt:lpwstr>
  </property>
  <property fmtid="{D5CDD505-2E9C-101B-9397-08002B2CF9AE}" pid="13" name="_docset_NoMedatataSyncRequired">
    <vt:lpwstr>False</vt:lpwstr>
  </property>
</Properties>
</file>